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301" r:id="rId4"/>
    <p:sldId id="302" r:id="rId5"/>
    <p:sldId id="30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72" r:id="rId20"/>
    <p:sldId id="337" r:id="rId21"/>
    <p:sldId id="273" r:id="rId22"/>
    <p:sldId id="347" r:id="rId23"/>
    <p:sldId id="342" r:id="rId24"/>
    <p:sldId id="361" r:id="rId25"/>
    <p:sldId id="363" r:id="rId26"/>
    <p:sldId id="362" r:id="rId27"/>
    <p:sldId id="276" r:id="rId28"/>
    <p:sldId id="277" r:id="rId29"/>
    <p:sldId id="373" r:id="rId30"/>
    <p:sldId id="279" r:id="rId31"/>
    <p:sldId id="280" r:id="rId32"/>
    <p:sldId id="369" r:id="rId33"/>
    <p:sldId id="281" r:id="rId34"/>
    <p:sldId id="374" r:id="rId35"/>
    <p:sldId id="283" r:id="rId36"/>
    <p:sldId id="284" r:id="rId37"/>
    <p:sldId id="285" r:id="rId38"/>
    <p:sldId id="286" r:id="rId39"/>
    <p:sldId id="368" r:id="rId40"/>
    <p:sldId id="375" r:id="rId41"/>
    <p:sldId id="288" r:id="rId42"/>
    <p:sldId id="299" r:id="rId43"/>
    <p:sldId id="371" r:id="rId44"/>
    <p:sldId id="376" r:id="rId45"/>
    <p:sldId id="290" r:id="rId46"/>
    <p:sldId id="377" r:id="rId47"/>
    <p:sldId id="292" r:id="rId48"/>
    <p:sldId id="378" r:id="rId49"/>
    <p:sldId id="294" r:id="rId50"/>
    <p:sldId id="379" r:id="rId51"/>
    <p:sldId id="365" r:id="rId52"/>
    <p:sldId id="367" r:id="rId53"/>
    <p:sldId id="364" r:id="rId54"/>
    <p:sldId id="380" r:id="rId55"/>
    <p:sldId id="370" r:id="rId5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521"/>
  </p:normalViewPr>
  <p:slideViewPr>
    <p:cSldViewPr snapToGrid="0" snapToObjects="1">
      <p:cViewPr varScale="1">
        <p:scale>
          <a:sx n="144" d="100"/>
          <a:sy n="144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6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032907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symmetric/go_p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securitysite.com/aes/hashnew4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webcrypto/crypt_cbc" TargetMode="External"/><Relationship Id="rId2" Type="http://schemas.openxmlformats.org/officeDocument/2006/relationships/hyperlink" Target="https://asecuritysite.com/webcrypto/crypt_gc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hyperlink" Target="https://asecuritysite.com/webcrypto/crypt_ctr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asecuritysite.com/encryption/poly1305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hyperlink" Target="https://asecuritysite.com/coding/pass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hyperlink" Target="https://asecuritysite.com/aws/lab03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with black and white squares&#10;&#10;Description automatically generated">
            <a:extLst>
              <a:ext uri="{FF2B5EF4-FFF2-40B4-BE49-F238E27FC236}">
                <a16:creationId xmlns:a16="http://schemas.microsoft.com/office/drawing/2014/main" id="{41D677E8-7408-53EA-8CAF-4D244C024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37" y="1587500"/>
            <a:ext cx="1270000" cy="1270000"/>
          </a:xfrm>
          <a:prstGeom prst="rect">
            <a:avLst/>
          </a:prstGeom>
        </p:spPr>
      </p:pic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ACD44E-648C-EF05-06A1-518C0D14C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67" y="11960"/>
            <a:ext cx="5694924" cy="5715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3F1CC18A-A45B-339E-6766-64757053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84" y="1366461"/>
            <a:ext cx="1591803" cy="1591803"/>
          </a:xfrm>
          <a:prstGeom prst="rect">
            <a:avLst/>
          </a:prstGeom>
        </p:spPr>
      </p:pic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1697617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FB5C4-8DF9-4775-6E9D-FA1EB222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>
            <a:extLst>
              <a:ext uri="{FF2B5EF4-FFF2-40B4-BE49-F238E27FC236}">
                <a16:creationId xmlns:a16="http://schemas.microsoft.com/office/drawing/2014/main" id="{47F53F8D-75F8-641D-BCDC-91F907F98C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4AB4C99-A21B-5712-DE07-313D87E5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9D7C2-A0C5-4163-17D0-81048B297630}"/>
              </a:ext>
            </a:extLst>
          </p:cNvPr>
          <p:cNvSpPr txBox="1"/>
          <p:nvPr/>
        </p:nvSpPr>
        <p:spPr>
          <a:xfrm>
            <a:off x="293427" y="5301734"/>
            <a:ext cx="4572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/symmetric/</a:t>
            </a:r>
            <a:r>
              <a:rPr lang="en-US" dirty="0" err="1">
                <a:hlinkClick r:id="rId3"/>
              </a:rPr>
              <a:t>go_pad</a:t>
            </a:r>
            <a:endParaRPr lang="en-US" dirty="0"/>
          </a:p>
        </p:txBody>
      </p:sp>
      <p:pic>
        <p:nvPicPr>
          <p:cNvPr id="5" name="Picture 4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2700674-E51F-1C92-07FA-D65B550D1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30" y="4381500"/>
            <a:ext cx="1270000" cy="127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E648B-E874-A310-4083-D50D2F6B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>
            <a:extLst>
              <a:ext uri="{FF2B5EF4-FFF2-40B4-BE49-F238E27FC236}">
                <a16:creationId xmlns:a16="http://schemas.microsoft.com/office/drawing/2014/main" id="{C94032E9-4F36-B98E-F778-66F388F329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2B356CAF-7C40-2593-E182-B415AE788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3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EF1BC-232C-C56C-149B-B2076C794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29556821-C69C-ABDD-F50F-274CE868EA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5" name="Picture 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68CAB1C1-CCBC-7159-E2D0-CA5CB29D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0"/>
            <a:ext cx="5839326" cy="4260851"/>
          </a:xfrm>
          <a:prstGeom prst="rect">
            <a:avLst/>
          </a:prstGeom>
        </p:spPr>
      </p:pic>
      <p:pic>
        <p:nvPicPr>
          <p:cNvPr id="8" name="Picture 7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B567C527-F8BE-6958-920D-69B3F8E0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9" y="4260851"/>
            <a:ext cx="5839326" cy="1547172"/>
          </a:xfrm>
          <a:prstGeom prst="rect">
            <a:avLst/>
          </a:prstGeom>
        </p:spPr>
      </p:pic>
      <p:pic>
        <p:nvPicPr>
          <p:cNvPr id="10" name="Picture 9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AD5BC36E-1C9F-DEFE-D1C0-ADA26762C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127" y="260183"/>
            <a:ext cx="1870242" cy="18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985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8D284-3EAD-470C-B585-B211C25D7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>
            <a:extLst>
              <a:ext uri="{FF2B5EF4-FFF2-40B4-BE49-F238E27FC236}">
                <a16:creationId xmlns:a16="http://schemas.microsoft.com/office/drawing/2014/main" id="{0A2F84DF-3BBE-40E9-604B-ABAA3E8FE5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442E7FE-49FE-612B-57A3-BD55F391E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9A360-E953-61FD-2DE0-A69F614B0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57FDD22A-7D76-B31A-CFF3-64DD4AD754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" name="Picture 2" descr="A screenshot of a computer pro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C70F7-024D-BBB9-ABB9-B5904790B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7379"/>
            <a:ext cx="7772400" cy="3313603"/>
          </a:xfrm>
          <a:prstGeom prst="rect">
            <a:avLst/>
          </a:prstGeom>
        </p:spPr>
      </p:pic>
      <p:sp>
        <p:nvSpPr>
          <p:cNvPr id="4" name="Padding">
            <a:extLst>
              <a:ext uri="{FF2B5EF4-FFF2-40B4-BE49-F238E27FC236}">
                <a16:creationId xmlns:a16="http://schemas.microsoft.com/office/drawing/2014/main" id="{79473F5F-FC7E-406D-1763-8D8BA3236E97}"/>
              </a:ext>
            </a:extLst>
          </p:cNvPr>
          <p:cNvSpPr txBox="1">
            <a:spLocks/>
          </p:cNvSpPr>
          <p:nvPr/>
        </p:nvSpPr>
        <p:spPr>
          <a:xfrm>
            <a:off x="609600" y="3810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Cipher Cracking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B5F5AFA-4590-3E1A-D588-3BA4514A0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09" y="126656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465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11A5FFD-F328-B951-EE0C-E36C6EA6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5" y="4216135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15F98-01DC-A2D3-BFBE-3D07CC13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>
            <a:extLst>
              <a:ext uri="{FF2B5EF4-FFF2-40B4-BE49-F238E27FC236}">
                <a16:creationId xmlns:a16="http://schemas.microsoft.com/office/drawing/2014/main" id="{BC95C6D2-68BC-D283-586F-36793354A2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A454F863-C6F9-8228-625E-144FD7A2C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5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76D1612-1239-FDE6-B7A7-63E4048C3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52" y="43815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4345-63F0-DDF2-02A8-089BB0FC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>
            <a:extLst>
              <a:ext uri="{FF2B5EF4-FFF2-40B4-BE49-F238E27FC236}">
                <a16:creationId xmlns:a16="http://schemas.microsoft.com/office/drawing/2014/main" id="{704CF613-86A6-C881-4281-1C2B92083C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167816" cy="176804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buChar char="•"/>
            </a:pPr>
            <a:r>
              <a:rPr lang="en-GB" b="1" dirty="0"/>
              <a:t>AES GCM with Web Cryptography and JavaScript</a:t>
            </a:r>
            <a:r>
              <a:rPr lang="en-GB" dirty="0"/>
              <a:t>. </a:t>
            </a:r>
            <a:r>
              <a:rPr lang="en-GB" dirty="0">
                <a:hlinkClick r:id="rId2"/>
              </a:rPr>
              <a:t>AES GCM with Web Cryptography and JavaScript</a:t>
            </a:r>
            <a:r>
              <a:rPr lang="en-GB" dirty="0"/>
              <a:t>. </a:t>
            </a:r>
          </a:p>
          <a:p>
            <a:pPr>
              <a:buChar char="•"/>
            </a:pPr>
            <a:r>
              <a:rPr lang="en-GB" b="1" dirty="0"/>
              <a:t>AES CBC with Web Cryptography and JavaScript</a:t>
            </a:r>
            <a:r>
              <a:rPr lang="en-GB" dirty="0"/>
              <a:t>. </a:t>
            </a:r>
            <a:r>
              <a:rPr lang="en-GB" dirty="0">
                <a:hlinkClick r:id="rId3"/>
              </a:rPr>
              <a:t>AES CBC with Web Cryptography and JavaScript</a:t>
            </a:r>
            <a:r>
              <a:rPr lang="en-GB" dirty="0"/>
              <a:t>. </a:t>
            </a:r>
          </a:p>
          <a:p>
            <a:pPr>
              <a:buChar char="•"/>
            </a:pPr>
            <a:r>
              <a:rPr lang="en-GB" b="1" dirty="0"/>
              <a:t>AES CTR with Web Cryptography and JavaScript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AES CTR with Web Cryptography and JavaScript</a:t>
            </a:r>
            <a:r>
              <a:rPr lang="en-GB" dirty="0"/>
              <a:t>. </a:t>
            </a:r>
            <a:endParaRPr dirty="0"/>
          </a:p>
        </p:txBody>
      </p:sp>
      <p:sp>
        <p:nvSpPr>
          <p:cNvPr id="7" name="AES">
            <a:extLst>
              <a:ext uri="{FF2B5EF4-FFF2-40B4-BE49-F238E27FC236}">
                <a16:creationId xmlns:a16="http://schemas.microsoft.com/office/drawing/2014/main" id="{2716C247-A16A-6637-2ECE-F7B808AC6737}"/>
              </a:ext>
            </a:extLst>
          </p:cNvPr>
          <p:cNvSpPr txBox="1">
            <a:spLocks/>
          </p:cNvSpPr>
          <p:nvPr/>
        </p:nvSpPr>
        <p:spPr>
          <a:xfrm>
            <a:off x="-647330" y="13335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53A730-D94D-28C4-307C-8913E7AD6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7" y="3119660"/>
            <a:ext cx="6518149" cy="2523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DD42E-3EBC-82BA-8AC1-0E8AA12E194D}"/>
              </a:ext>
            </a:extLst>
          </p:cNvPr>
          <p:cNvSpPr txBox="1"/>
          <p:nvPr/>
        </p:nvSpPr>
        <p:spPr>
          <a:xfrm>
            <a:off x="6950636" y="4208505"/>
            <a:ext cx="121096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JWT- JSON Web Token</a:t>
            </a:r>
          </a:p>
        </p:txBody>
      </p:sp>
    </p:spTree>
    <p:extLst>
      <p:ext uri="{BB962C8B-B14F-4D97-AF65-F5344CB8AC3E}">
        <p14:creationId xmlns:p14="http://schemas.microsoft.com/office/powerpoint/2010/main" val="81058480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98FA-D004-72C2-68F3-D920787AC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>
            <a:extLst>
              <a:ext uri="{FF2B5EF4-FFF2-40B4-BE49-F238E27FC236}">
                <a16:creationId xmlns:a16="http://schemas.microsoft.com/office/drawing/2014/main" id="{63FA03F5-E51B-C592-F3BE-244AB67F98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56099919-E7E6-781A-86E3-B1A7F1BBA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6EF1-DE0E-BF29-1154-582FA283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>
            <a:extLst>
              <a:ext uri="{FF2B5EF4-FFF2-40B4-BE49-F238E27FC236}">
                <a16:creationId xmlns:a16="http://schemas.microsoft.com/office/drawing/2014/main" id="{7EF5C3EA-79D3-771B-87DE-DC5ADA427E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A579C1FC-DE0A-FFEA-940B-DF414066D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3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defTabSz="457200"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ChaCha</a:t>
            </a:r>
            <a:r>
              <a:rPr dirty="0"/>
              <a:t> operates on 32-bit bits with a key of 256 bits (K=(k0, k1, k2, k3, k4, k5, k6, k7). This output blocks of 512-bits for the key stream (Z), and which is EX-</a:t>
            </a:r>
            <a:r>
              <a:rPr dirty="0" err="1"/>
              <a:t>ORed</a:t>
            </a:r>
            <a:r>
              <a:rPr dirty="0"/>
              <a:t>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B3055-2FA9-0305-5431-9EC685C20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>
            <a:extLst>
              <a:ext uri="{FF2B5EF4-FFF2-40B4-BE49-F238E27FC236}">
                <a16:creationId xmlns:a16="http://schemas.microsoft.com/office/drawing/2014/main" id="{37E90B6C-D601-BE1F-A1A1-E053FAD6AB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260F838C-6690-66F0-372B-824E8692F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8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algn="ctr"/>
          </a:lstStyle>
          <a:p>
            <a:r>
              <a:rPr dirty="0">
                <a:hlinkClick r:id="rId4"/>
              </a:rPr>
              <a:t>Try</a:t>
            </a:r>
            <a:r>
              <a:rPr dirty="0"/>
              <a:t>!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6368BE1D-80A3-97ED-813E-B3DD63A38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00" y="57150"/>
            <a:ext cx="1905000" cy="1905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C8780-F77B-AF38-027E-9C2C49DF2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>
            <a:extLst>
              <a:ext uri="{FF2B5EF4-FFF2-40B4-BE49-F238E27FC236}">
                <a16:creationId xmlns:a16="http://schemas.microsoft.com/office/drawing/2014/main" id="{B63B0C7E-3E7C-041C-E6CE-CA996D694A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F31EF118-C0F6-1E0F-7A06-C94C4B463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Key Storage/Transport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2C6F6-3B87-CAF7-EBB1-A35F674D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" y="1176739"/>
            <a:ext cx="6796585" cy="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AFE9C-B74B-1763-68D0-EEAE9FF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6243"/>
            <a:ext cx="6086902" cy="2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5C73A2-3040-D54A-2B23-05F095E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" y="3482097"/>
            <a:ext cx="4471201" cy="19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C834-E886-FAFD-3AC3-7C2D9BE17D96}"/>
              </a:ext>
            </a:extLst>
          </p:cNvPr>
          <p:cNvSpPr txBox="1"/>
          <p:nvPr/>
        </p:nvSpPr>
        <p:spPr>
          <a:xfrm>
            <a:off x="1023582" y="2077624"/>
            <a:ext cx="11695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68645-69DC-2C3B-D37D-56BB56BCC9DB}"/>
              </a:ext>
            </a:extLst>
          </p:cNvPr>
          <p:cNvSpPr txBox="1"/>
          <p:nvPr/>
        </p:nvSpPr>
        <p:spPr>
          <a:xfrm>
            <a:off x="7184213" y="1839317"/>
            <a:ext cx="1217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PEM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4290-2281-6517-B417-C3DF07B7D867}"/>
              </a:ext>
            </a:extLst>
          </p:cNvPr>
          <p:cNvSpPr txBox="1"/>
          <p:nvPr/>
        </p:nvSpPr>
        <p:spPr>
          <a:xfrm>
            <a:off x="390717" y="3145260"/>
            <a:ext cx="1270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52749177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KMS and HSM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7EF3D55-2EF6-E563-5B12-8EF3CE83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1" y="1181099"/>
            <a:ext cx="7150290" cy="4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136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Cloud-based Symmetric Key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911B5-7325-C2D2-E140-8D39153E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" y="1308978"/>
            <a:ext cx="5315803" cy="21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494A3-D55F-9A72-FC57-EE5203FE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7" y="1534120"/>
            <a:ext cx="5404357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3EAB2C5-219D-60D5-B299-50B1A932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" y="1607815"/>
            <a:ext cx="6252982" cy="4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1DD15-FE13-8C74-86B1-1D500458B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>
            <a:extLst>
              <a:ext uri="{FF2B5EF4-FFF2-40B4-BE49-F238E27FC236}">
                <a16:creationId xmlns:a16="http://schemas.microsoft.com/office/drawing/2014/main" id="{FE0F2616-427A-82E8-1C8B-F3E8A574B5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B5847CA-8842-F04C-88FB-8E3429EC1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7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6CA3-B175-9F3A-CE3D-1FBB977DE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79133100-C46C-C666-1B20-FE711BB00D53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Quiz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8797B-832E-0A65-5539-C04E9370BBB1}"/>
              </a:ext>
            </a:extLst>
          </p:cNvPr>
          <p:cNvSpPr txBox="1"/>
          <p:nvPr/>
        </p:nvSpPr>
        <p:spPr>
          <a:xfrm>
            <a:off x="194618" y="1549113"/>
            <a:ext cx="4572000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600" dirty="0" err="1"/>
              <a:t>Menti.com</a:t>
            </a:r>
            <a:endParaRPr lang="en-GB" sz="3600" dirty="0"/>
          </a:p>
          <a:p>
            <a:r>
              <a:rPr lang="en-GB" sz="3600" dirty="0"/>
              <a:t>3722 3628</a:t>
            </a:r>
            <a:br>
              <a:rPr lang="en-GB" sz="3600" dirty="0"/>
            </a:br>
            <a:endParaRPr lang="en-US" sz="3600" dirty="0"/>
          </a:p>
        </p:txBody>
      </p:sp>
      <p:pic>
        <p:nvPicPr>
          <p:cNvPr id="7" name="Picture 6" descr="A group of key board game&#10;&#10;Description automatically generated with medium confidence">
            <a:extLst>
              <a:ext uri="{FF2B5EF4-FFF2-40B4-BE49-F238E27FC236}">
                <a16:creationId xmlns:a16="http://schemas.microsoft.com/office/drawing/2014/main" id="{C29D75B6-9523-33C2-6710-16FAB539A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22" y="1430126"/>
            <a:ext cx="5132078" cy="3591724"/>
          </a:xfrm>
          <a:prstGeom prst="rect">
            <a:avLst/>
          </a:prstGeom>
        </p:spPr>
      </p:pic>
      <p:pic>
        <p:nvPicPr>
          <p:cNvPr id="5" name="Picture 4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D3AC8837-1040-13EA-2CF3-C4BB0D4F4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8" y="2790018"/>
            <a:ext cx="2598727" cy="25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718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r>
              <a:rPr lang="en-US" sz="3000" dirty="0">
                <a:solidFill>
                  <a:srgbClr val="000000"/>
                </a:solidFill>
              </a:rPr>
              <a:t>, FRSE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71A0414-F2FA-1534-3F82-B9AF87A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81805"/>
            <a:ext cx="4308143" cy="323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1493</Words>
  <Application>Microsoft Macintosh PowerPoint</Application>
  <PresentationFormat>On-screen Show (16:10)</PresentationFormat>
  <Paragraphs>102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2. Symmetric Key  Basics Block or Stream? Secret Key Methods Salting AES: Creation and Modes 3DES ChaCha20/Poly1305 and RC4 Key Entropy Cloud-based Symmetric Key  Prof Bill Buchanan OB, FRSE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OBE, FRSE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OBE, FRSE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and RC4 Key Entropy Cloud-based Symmetric Key  Prof Bill Buchanan OBE, FRSE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OBE, FRSE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OBE, FRSE https://asecuritysite.com/symmetric </vt:lpstr>
      <vt:lpstr>AES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OBE, FRSE https://asecuritysite.com/symmetric </vt:lpstr>
      <vt:lpstr>3-DES</vt:lpstr>
      <vt:lpstr>2. Symmetric Key  Basics Block or Stream? Secret Key Methods Salting AES 3DES ChaCha20/Poly1305 and RC4 Key Entropy Cloud-based Symmetric Key  Prof Bill Buchanan OBE, FRSE https://asecuritysite.com/symmetric </vt:lpstr>
      <vt:lpstr>PowerPoint Presentation</vt:lpstr>
      <vt:lpstr>2. Symmetric Key  Basics Block or Stream? Secret Key Methods Salting AES 3DES ChaCha20/Poly1305 and RC4 Key Entropy Cloud-based Symmetric Key  Prof Bill Buchanan OBE, FRSE https://asecuritysite.com/symmetric </vt:lpstr>
      <vt:lpstr>PowerPoint Presentation</vt:lpstr>
      <vt:lpstr>2. Symmetric Key  Basics Block or Stream? Secret Key Methods Salting AES 3DES ChaCha20/Poly1305 and RC4 Key Entropy Cloud-based Symmetric Key  Prof Bill Buchanan OBE, FRSE https://asecuritysite.com/symmetric 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OBE, FRSE https://asecuritysite.com/symmetric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23</cp:revision>
  <dcterms:modified xsi:type="dcterms:W3CDTF">2026-02-01T18:23:34Z</dcterms:modified>
</cp:coreProperties>
</file>